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0CC"/>
    <a:srgbClr val="E4DED1"/>
    <a:srgbClr val="0F0FB0"/>
    <a:srgbClr val="4D4FE0"/>
    <a:srgbClr val="F5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93" d="100"/>
          <a:sy n="93" d="100"/>
        </p:scale>
        <p:origin x="31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13EB-962A-AB03-5BDF-4B3D8BD4D6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2F56A8-16FA-D411-5032-EB45A1701C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44644D-4506-B7FA-9279-7711BDB7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CB126-18B5-A32F-279A-278444AA2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81B5-FE8A-DD27-B1B4-6B224956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6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137C6-DA1B-6299-B9C0-51CF89C0A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88033-9D09-682A-6930-503318113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0BC23-DA13-89D8-D670-E55676D5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06772-EA31-FBEE-2E0C-61D763480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D4E98-B1EB-B46D-65D3-9E17232F3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53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B50E3B-AB00-7587-B226-DE5EBFB85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8771-00AF-8C1E-3E61-54E97ED11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61453-F25D-BF03-012A-DB076A03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F6C45-B203-C23E-8DAB-1AB41087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FDBCE-95D6-5BAA-05E9-CE0155A46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A10AE-D5C2-62EA-771D-FF262B7A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CD257-D508-3C17-87A0-9ECB86299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4D00D-2C5A-F850-CE30-668E2C243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EF110-4161-7F4D-088E-5E77A6CFA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E07BB-429D-5FB8-B4BF-3424AF96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1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E7223-BB02-49F9-66C7-AC15558E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F82E3-A8B2-BBFA-C58C-8D299EDE6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0190E-3BB8-5A25-E3E0-CE80F39F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F0110-45F7-E3D6-834C-D0A973A7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947E-5178-1D1A-EED2-C981C753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92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3C6F-7956-6AC9-B824-5A8D9E75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E82E2-9DF7-6C75-DF36-42A706F25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1BEEA-5E9B-93CB-BB51-D2459BFCE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B2D24-C234-6594-5C82-1E7AAF953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C748FC-4669-9A4B-0794-F066E687E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7EF31-4FE4-E96D-B71D-E6AF8E4C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2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5DBB-B130-C3BF-500D-BAF8A9A30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E0A00-6DDF-5EFB-FC79-7F1E3E035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2051DB-6408-509D-A6FA-B7E83D785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5D5862-2B2A-2A00-B5AF-A2369D8D9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8FBD4-FDF7-9B07-DA61-FC15EE2A0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83FE2-4B05-DFD2-E457-81CB4F80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13C384-0659-3735-5940-CE7604083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18F8D-8B22-2BDF-E4F6-63778CF7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1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27504-197C-9BFB-717F-21739E06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5A9EFC-BC33-3431-FDFB-668BF2AAF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4F929-6EF4-6489-9A4D-7D0A51A3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C493A-4000-DDAA-CFB9-967FD7467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44A37-242B-877D-EA5C-ACDF21390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0A54E-CD43-8DCF-20BA-5869FF9FD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0690B-D364-776E-D1ED-32E141B2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15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6F3A-D8BB-6016-9A26-7EB7FE6AE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7A2E-999E-42A4-77BD-7AE64D667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F1447-A726-2C08-E1D6-9A568EBEC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87A8D-9E37-6423-FC0D-B2D6C378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26E96-E791-20B1-4686-0E4317A3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8DD92-5423-A934-34F3-9FA244B1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5C2F9-EAF7-D43D-9FD5-18177A868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410D57-33CA-5A50-40B9-E960899D7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91BFA-C570-7CB8-6D52-3DBB1133E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7DAFF-2FC2-8C60-EF98-6523B7036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82541-0B8A-A523-41AF-E4C91CB1D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D663C-1094-E483-36F8-6B0B3475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7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8FE072-0477-F077-04A7-607F81C4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1F31-1C83-5C38-6852-3FCF3BD37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3EB4C-DF0F-3307-5158-1A05DA5D5A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E5BA7-7CE9-430E-9885-460A6C5E4714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67296-BEB9-C442-F15D-94EC48CDC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16CB3-BDD6-8FB2-1F7D-B7B589497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0938-4D13-4DCE-82F5-0F69F904BF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https://www.transtats.bts.gov/DL_SelectFields.aspx?gnoyr_VQ=FGK&amp;QO_fu146_anzr=b0-gvz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1B222E-2E5F-4352-C5F7-440A87A4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426" y="-1237542"/>
            <a:ext cx="4074961" cy="8149922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590694"/>
                  </p:ext>
                </p:extLst>
              </p:nvPr>
            </p:nvGraphicFramePr>
            <p:xfrm>
              <a:off x="2783747" y="-1579444"/>
              <a:ext cx="6750318" cy="534122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750318" cy="534122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58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747" y="-1579444"/>
                <a:ext cx="6750318" cy="53412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575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C35737-52D0-4FF9-6345-B1B4F8B924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0" r="8088"/>
          <a:stretch/>
        </p:blipFill>
        <p:spPr>
          <a:xfrm>
            <a:off x="0" y="178755"/>
            <a:ext cx="12142863" cy="650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9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FF6140-D85C-AF12-EEA8-3F02DDDBC2D6}"/>
              </a:ext>
            </a:extLst>
          </p:cNvPr>
          <p:cNvCxnSpPr>
            <a:cxnSpLocks/>
          </p:cNvCxnSpPr>
          <p:nvPr/>
        </p:nvCxnSpPr>
        <p:spPr>
          <a:xfrm flipH="1">
            <a:off x="6095999" y="3118452"/>
            <a:ext cx="1" cy="822960"/>
          </a:xfrm>
          <a:prstGeom prst="line">
            <a:avLst/>
          </a:prstGeom>
          <a:ln w="38100">
            <a:solidFill>
              <a:srgbClr val="F5F4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4195083"/>
                  </p:ext>
                </p:extLst>
              </p:nvPr>
            </p:nvGraphicFramePr>
            <p:xfrm>
              <a:off x="2720840" y="3118452"/>
              <a:ext cx="6750318" cy="53412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750318" cy="5341223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8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0840" y="3118452"/>
                <a:ext cx="6750318" cy="534122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0" y="1979679"/>
            <a:ext cx="12192000" cy="1138773"/>
          </a:xfrm>
          <a:prstGeom prst="rect">
            <a:avLst/>
          </a:prstGeom>
          <a:solidFill>
            <a:srgbClr val="4D4FE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Flight Exploratory Data Analysis (EDA)</a:t>
            </a:r>
          </a:p>
          <a:p>
            <a:pPr algn="ctr"/>
            <a:endParaRPr lang="en-US" sz="2000" dirty="0">
              <a:latin typeface="Abadi Extra Light" panose="020B0204020104020204" pitchFamily="34" charset="0"/>
            </a:endParaRPr>
          </a:p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- April 2023 - </a:t>
            </a:r>
          </a:p>
        </p:txBody>
      </p:sp>
    </p:spTree>
    <p:extLst>
      <p:ext uri="{BB962C8B-B14F-4D97-AF65-F5344CB8AC3E}">
        <p14:creationId xmlns:p14="http://schemas.microsoft.com/office/powerpoint/2010/main" val="1625171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83863"/>
                  </p:ext>
                </p:extLst>
              </p:nvPr>
            </p:nvGraphicFramePr>
            <p:xfrm>
              <a:off x="5308391" y="-314016"/>
              <a:ext cx="6883609" cy="560780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83609" cy="5607808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2123669" ay="-1691906" az="-11135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8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8391" y="-314016"/>
                <a:ext cx="6883609" cy="560780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0" y="604096"/>
            <a:ext cx="5446643" cy="461665"/>
          </a:xfrm>
          <a:prstGeom prst="rect">
            <a:avLst/>
          </a:prstGeom>
          <a:solidFill>
            <a:srgbClr val="4D4FE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Abadi Extra Light" panose="020B0204020104020204" pitchFamily="34" charset="0"/>
              </a:rPr>
              <a:t>- General information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E6EDF-B513-E481-5C59-B88327142096}"/>
              </a:ext>
            </a:extLst>
          </p:cNvPr>
          <p:cNvGrpSpPr/>
          <p:nvPr/>
        </p:nvGrpSpPr>
        <p:grpSpPr>
          <a:xfrm>
            <a:off x="0" y="1335314"/>
            <a:ext cx="6514108" cy="403876"/>
            <a:chOff x="0" y="1335314"/>
            <a:chExt cx="6514108" cy="40387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C4E8B74-03E8-66DF-3D70-D5062AC7D88A}"/>
                </a:ext>
              </a:extLst>
            </p:cNvPr>
            <p:cNvGrpSpPr/>
            <p:nvPr/>
          </p:nvGrpSpPr>
          <p:grpSpPr>
            <a:xfrm>
              <a:off x="0" y="1335314"/>
              <a:ext cx="775252" cy="403876"/>
              <a:chOff x="36444" y="1302184"/>
              <a:chExt cx="775252" cy="403876"/>
            </a:xfrm>
          </p:grpSpPr>
          <p:sp>
            <p:nvSpPr>
              <p:cNvPr id="2" name="Pentagon 1">
                <a:extLst>
                  <a:ext uri="{FF2B5EF4-FFF2-40B4-BE49-F238E27FC236}">
                    <a16:creationId xmlns:a16="http://schemas.microsoft.com/office/drawing/2014/main" id="{25A3785D-B5FA-D1D6-D90A-5CC0AED8B9F6}"/>
                  </a:ext>
                </a:extLst>
              </p:cNvPr>
              <p:cNvSpPr/>
              <p:nvPr/>
            </p:nvSpPr>
            <p:spPr>
              <a:xfrm>
                <a:off x="212035" y="1302184"/>
                <a:ext cx="424070" cy="403876"/>
              </a:xfrm>
              <a:prstGeom prst="pentagon">
                <a:avLst/>
              </a:prstGeom>
              <a:noFill/>
              <a:ln w="38100">
                <a:solidFill>
                  <a:srgbClr val="2F3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24B33C8-0F3C-E12B-63BE-3F167372EB1E}"/>
                  </a:ext>
                </a:extLst>
              </p:cNvPr>
              <p:cNvSpPr txBox="1"/>
              <p:nvPr/>
            </p:nvSpPr>
            <p:spPr>
              <a:xfrm>
                <a:off x="36444" y="1336728"/>
                <a:ext cx="775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1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68146E-550B-0EE6-701E-9A67DE2794B3}"/>
                </a:ext>
              </a:extLst>
            </p:cNvPr>
            <p:cNvSpPr txBox="1"/>
            <p:nvPr/>
          </p:nvSpPr>
          <p:spPr>
            <a:xfrm flipH="1">
              <a:off x="775252" y="1369858"/>
              <a:ext cx="5738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badi Extra Light" panose="020B0204020104020204" pitchFamily="34" charset="0"/>
                </a:rPr>
                <a:t>Data Source :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Abadi Extra Light" panose="020B0204020104020204" pitchFamily="34" charset="0"/>
                </a:rPr>
                <a:t> 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Abadi Extra Light" panose="020B0204020104020204" pitchFamily="34" charset="0"/>
                  <a:hlinkClick r:id="rId4"/>
                </a:rPr>
                <a:t>Bureau of Transportation Statistics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812F2F-A095-3338-9B5A-5D5668E40173}"/>
              </a:ext>
            </a:extLst>
          </p:cNvPr>
          <p:cNvGrpSpPr/>
          <p:nvPr/>
        </p:nvGrpSpPr>
        <p:grpSpPr>
          <a:xfrm>
            <a:off x="0" y="1983873"/>
            <a:ext cx="6514108" cy="403876"/>
            <a:chOff x="0" y="1335314"/>
            <a:chExt cx="6514108" cy="4038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9746D3D-DF62-37D8-D0A2-C055D322EF19}"/>
                </a:ext>
              </a:extLst>
            </p:cNvPr>
            <p:cNvGrpSpPr/>
            <p:nvPr/>
          </p:nvGrpSpPr>
          <p:grpSpPr>
            <a:xfrm>
              <a:off x="0" y="1335314"/>
              <a:ext cx="775252" cy="403876"/>
              <a:chOff x="36444" y="1302184"/>
              <a:chExt cx="775252" cy="403876"/>
            </a:xfrm>
          </p:grpSpPr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8848391E-4D19-95C7-95C2-57DCE4CE0CAF}"/>
                  </a:ext>
                </a:extLst>
              </p:cNvPr>
              <p:cNvSpPr/>
              <p:nvPr/>
            </p:nvSpPr>
            <p:spPr>
              <a:xfrm>
                <a:off x="212035" y="1302184"/>
                <a:ext cx="424070" cy="403876"/>
              </a:xfrm>
              <a:prstGeom prst="pentagon">
                <a:avLst/>
              </a:prstGeom>
              <a:noFill/>
              <a:ln w="38100">
                <a:solidFill>
                  <a:srgbClr val="2F3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2EA150-C71C-F211-FA90-45B846B0C1D6}"/>
                  </a:ext>
                </a:extLst>
              </p:cNvPr>
              <p:cNvSpPr txBox="1"/>
              <p:nvPr/>
            </p:nvSpPr>
            <p:spPr>
              <a:xfrm>
                <a:off x="36444" y="1336728"/>
                <a:ext cx="775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2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49B056-B723-422C-F9AC-1C6272427C2E}"/>
                </a:ext>
              </a:extLst>
            </p:cNvPr>
            <p:cNvSpPr txBox="1"/>
            <p:nvPr/>
          </p:nvSpPr>
          <p:spPr>
            <a:xfrm flipH="1">
              <a:off x="775252" y="1369858"/>
              <a:ext cx="5738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badi Extra Light" panose="020B0204020104020204" pitchFamily="34" charset="0"/>
                </a:rPr>
                <a:t>Data Date :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Abadi Extra Light" panose="020B0204020104020204" pitchFamily="34" charset="0"/>
                </a:rPr>
                <a:t> April 2023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FC3408-2250-9B9D-8F67-5F06280B971A}"/>
              </a:ext>
            </a:extLst>
          </p:cNvPr>
          <p:cNvGrpSpPr/>
          <p:nvPr/>
        </p:nvGrpSpPr>
        <p:grpSpPr>
          <a:xfrm>
            <a:off x="0" y="2641124"/>
            <a:ext cx="6514108" cy="403876"/>
            <a:chOff x="0" y="1335314"/>
            <a:chExt cx="6514108" cy="40387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82F6AE4-6FEE-E311-7C7B-C72B994E231E}"/>
                </a:ext>
              </a:extLst>
            </p:cNvPr>
            <p:cNvGrpSpPr/>
            <p:nvPr/>
          </p:nvGrpSpPr>
          <p:grpSpPr>
            <a:xfrm>
              <a:off x="0" y="1335314"/>
              <a:ext cx="775252" cy="403876"/>
              <a:chOff x="36444" y="1302184"/>
              <a:chExt cx="775252" cy="403876"/>
            </a:xfrm>
          </p:grpSpPr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9F15A8AD-033E-285C-9F08-7E1EA2D8E736}"/>
                  </a:ext>
                </a:extLst>
              </p:cNvPr>
              <p:cNvSpPr/>
              <p:nvPr/>
            </p:nvSpPr>
            <p:spPr>
              <a:xfrm>
                <a:off x="212035" y="1302184"/>
                <a:ext cx="424070" cy="403876"/>
              </a:xfrm>
              <a:prstGeom prst="pentagon">
                <a:avLst/>
              </a:prstGeom>
              <a:noFill/>
              <a:ln w="38100">
                <a:solidFill>
                  <a:srgbClr val="2F3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C572AF0-BCB1-5CAC-BC2E-29CC3B6E9EDA}"/>
                  </a:ext>
                </a:extLst>
              </p:cNvPr>
              <p:cNvSpPr txBox="1"/>
              <p:nvPr/>
            </p:nvSpPr>
            <p:spPr>
              <a:xfrm>
                <a:off x="36444" y="1336728"/>
                <a:ext cx="775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3</a:t>
                </a: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34908C-025F-8D3B-18ED-80677A1B0809}"/>
                </a:ext>
              </a:extLst>
            </p:cNvPr>
            <p:cNvSpPr txBox="1"/>
            <p:nvPr/>
          </p:nvSpPr>
          <p:spPr>
            <a:xfrm flipH="1">
              <a:off x="775252" y="1369858"/>
              <a:ext cx="5738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badi Extra Light" panose="020B0204020104020204" pitchFamily="34" charset="0"/>
                </a:rPr>
                <a:t>Data Info : </a:t>
              </a:r>
              <a:r>
                <a:rPr lang="en-US" b="0" i="0" dirty="0">
                  <a:solidFill>
                    <a:srgbClr val="000000"/>
                  </a:solidFill>
                  <a:effectLst/>
                  <a:latin typeface="Abadi Extra Light" panose="020B0204020104020204" pitchFamily="34" charset="0"/>
                </a:rPr>
                <a:t> </a:t>
              </a:r>
              <a:endParaRPr lang="en-US" dirty="0">
                <a:latin typeface="Abadi Extra Light" panose="020B0204020104020204" pitchFamily="34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D4F0D00-6F0B-F6B1-92D8-9D75F2423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78"/>
          <a:stretch/>
        </p:blipFill>
        <p:spPr>
          <a:xfrm>
            <a:off x="1255587" y="3173895"/>
            <a:ext cx="2389093" cy="3289456"/>
          </a:xfrm>
          <a:prstGeom prst="rect">
            <a:avLst/>
          </a:prstGeom>
          <a:ln w="28575">
            <a:solidFill>
              <a:srgbClr val="2F30CC"/>
            </a:solidFill>
          </a:ln>
        </p:spPr>
      </p:pic>
    </p:spTree>
    <p:extLst>
      <p:ext uri="{BB962C8B-B14F-4D97-AF65-F5344CB8AC3E}">
        <p14:creationId xmlns:p14="http://schemas.microsoft.com/office/powerpoint/2010/main" val="2407852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2090057" y="506688"/>
            <a:ext cx="7301449" cy="538609"/>
          </a:xfrm>
          <a:prstGeom prst="rect">
            <a:avLst/>
          </a:prstGeom>
          <a:solidFill>
            <a:srgbClr val="0F0FB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Number of Flight by Operating Airline</a:t>
            </a:r>
          </a:p>
          <a:p>
            <a:pPr algn="ctr"/>
            <a:endParaRPr lang="en-US" sz="5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90399"/>
                  </p:ext>
                </p:extLst>
              </p:nvPr>
            </p:nvGraphicFramePr>
            <p:xfrm>
              <a:off x="1764493" y="-48126"/>
              <a:ext cx="8673536" cy="26753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673536" cy="2675371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380498" ay="-5309915" az="33799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83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4493" y="-48126"/>
                <a:ext cx="8673536" cy="2675371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graph with blue and white lines&#10;&#10;Description automatically generated">
            <a:extLst>
              <a:ext uri="{FF2B5EF4-FFF2-40B4-BE49-F238E27FC236}">
                <a16:creationId xmlns:a16="http://schemas.microsoft.com/office/drawing/2014/main" id="{E186B12E-9A42-902D-03B3-5E66FB563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494" y="2700885"/>
            <a:ext cx="7130573" cy="4074613"/>
          </a:xfrm>
          <a:prstGeom prst="rect">
            <a:avLst/>
          </a:prstGeom>
          <a:ln>
            <a:solidFill>
              <a:srgbClr val="2F30CC"/>
            </a:solidFill>
          </a:ln>
        </p:spPr>
      </p:pic>
    </p:spTree>
    <p:extLst>
      <p:ext uri="{BB962C8B-B14F-4D97-AF65-F5344CB8AC3E}">
        <p14:creationId xmlns:p14="http://schemas.microsoft.com/office/powerpoint/2010/main" val="1343616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4675127" y="934031"/>
            <a:ext cx="7301449" cy="538609"/>
          </a:xfrm>
          <a:prstGeom prst="rect">
            <a:avLst/>
          </a:prstGeom>
          <a:solidFill>
            <a:srgbClr val="E4DED1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badi Extra Light" panose="020B0204020104020204" pitchFamily="34" charset="0"/>
              </a:rPr>
              <a:t>Percentage of in each statue</a:t>
            </a:r>
          </a:p>
          <a:p>
            <a:pPr algn="ctr"/>
            <a:endParaRPr lang="en-US" sz="500" dirty="0">
              <a:solidFill>
                <a:schemeClr val="tx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6455780"/>
                  </p:ext>
                </p:extLst>
              </p:nvPr>
            </p:nvGraphicFramePr>
            <p:xfrm>
              <a:off x="-387720" y="-238489"/>
              <a:ext cx="6483720" cy="6655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83720" cy="665509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4286515" ay="-863943" az="-21915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82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87720" y="-238489"/>
                <a:ext cx="6483720" cy="665509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FACF232B-A62A-F266-12AB-F4CF8A0BB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9"/>
          <a:stretch/>
        </p:blipFill>
        <p:spPr>
          <a:xfrm>
            <a:off x="4778889" y="1888352"/>
            <a:ext cx="7315215" cy="47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30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Right 6">
            <a:extLst>
              <a:ext uri="{FF2B5EF4-FFF2-40B4-BE49-F238E27FC236}">
                <a16:creationId xmlns:a16="http://schemas.microsoft.com/office/drawing/2014/main" id="{0136D607-CBDF-5AC6-72BB-D052ABFBBEDE}"/>
              </a:ext>
            </a:extLst>
          </p:cNvPr>
          <p:cNvSpPr/>
          <p:nvPr/>
        </p:nvSpPr>
        <p:spPr>
          <a:xfrm>
            <a:off x="5809536" y="4296886"/>
            <a:ext cx="536265" cy="144379"/>
          </a:xfrm>
          <a:prstGeom prst="rightArrow">
            <a:avLst>
              <a:gd name="adj1" fmla="val 50000"/>
              <a:gd name="adj2" fmla="val 122393"/>
            </a:avLst>
          </a:prstGeom>
          <a:solidFill>
            <a:srgbClr val="E4DED1"/>
          </a:solidFill>
          <a:ln>
            <a:solidFill>
              <a:srgbClr val="2F30C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797C4-E2CF-02F0-4F67-2F2855BFA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62" y="2130445"/>
            <a:ext cx="3752928" cy="4477263"/>
          </a:xfrm>
          <a:prstGeom prst="rect">
            <a:avLst/>
          </a:prstGeom>
          <a:ln>
            <a:solidFill>
              <a:srgbClr val="2F30CC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3899776" y="393439"/>
            <a:ext cx="7301449" cy="461665"/>
          </a:xfrm>
          <a:prstGeom prst="rect">
            <a:avLst/>
          </a:prstGeom>
          <a:solidFill>
            <a:srgbClr val="0F0FB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Flight Status by Operating Airline</a:t>
            </a:r>
            <a:endParaRPr lang="en-US" sz="5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3312343"/>
                  </p:ext>
                </p:extLst>
              </p:nvPr>
            </p:nvGraphicFramePr>
            <p:xfrm rot="19671626">
              <a:off x="-1768721" y="-643660"/>
              <a:ext cx="7283482" cy="3151416"/>
            </p:xfrm>
            <a:graphic>
              <a:graphicData uri="http://schemas.microsoft.com/office/drawing/2017/model3d">
                <am3d:model3d r:embed="rId3">
                  <am3d:spPr>
                    <a:xfrm rot="19671626">
                      <a:off x="0" y="0"/>
                      <a:ext cx="7283482" cy="315141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3246" ay="1218202" az="-111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1758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671626">
                <a:off x="-1768721" y="-643660"/>
                <a:ext cx="7283482" cy="315141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10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63EEC1C-F3FE-8D6F-A03B-E361F958F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65" y="2617274"/>
            <a:ext cx="5839335" cy="3503601"/>
          </a:xfrm>
          <a:prstGeom prst="rect">
            <a:avLst/>
          </a:prstGeom>
          <a:ln>
            <a:solidFill>
              <a:srgbClr val="2F30CC"/>
            </a:solidFill>
          </a:ln>
        </p:spPr>
      </p:pic>
    </p:spTree>
    <p:extLst>
      <p:ext uri="{BB962C8B-B14F-4D97-AF65-F5344CB8AC3E}">
        <p14:creationId xmlns:p14="http://schemas.microsoft.com/office/powerpoint/2010/main" val="119406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4697298" y="2400794"/>
            <a:ext cx="7301449" cy="461665"/>
          </a:xfrm>
          <a:prstGeom prst="rect">
            <a:avLst/>
          </a:prstGeom>
          <a:solidFill>
            <a:srgbClr val="0F0FB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Delay flight by days of April</a:t>
            </a:r>
            <a:endParaRPr lang="en-US" sz="5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6810231"/>
                  </p:ext>
                </p:extLst>
              </p:nvPr>
            </p:nvGraphicFramePr>
            <p:xfrm>
              <a:off x="-2801676" y="1288401"/>
              <a:ext cx="8197489" cy="31704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197489" cy="3170457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602537" ay="3038482" az="-21689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758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01676" y="1288401"/>
                <a:ext cx="8197489" cy="3170457"/>
              </a:xfrm>
              <a:prstGeom prst="rect">
                <a:avLst/>
              </a:prstGeom>
            </p:spPr>
          </p:pic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A6EBAFEB-F7F2-6908-89E9-E43161A61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3"/>
          <a:stretch/>
        </p:blipFill>
        <p:spPr bwMode="auto">
          <a:xfrm>
            <a:off x="5901239" y="3098991"/>
            <a:ext cx="4143375" cy="33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060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0" y="214683"/>
            <a:ext cx="7301449" cy="461665"/>
          </a:xfrm>
          <a:prstGeom prst="rect">
            <a:avLst/>
          </a:prstGeom>
          <a:solidFill>
            <a:srgbClr val="0F0FB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Analyzing Flight Delay (medium and long)</a:t>
            </a:r>
            <a:endParaRPr lang="en-US" sz="5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76633085-B4AD-2A45-CC30-05ACD70A5FB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56828778"/>
                  </p:ext>
                </p:extLst>
              </p:nvPr>
            </p:nvGraphicFramePr>
            <p:xfrm>
              <a:off x="7321069" y="2126375"/>
              <a:ext cx="5841832" cy="558106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1832" cy="558106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857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76633085-B4AD-2A45-CC30-05ACD70A5F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21069" y="2126375"/>
                <a:ext cx="5841832" cy="5581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6578249"/>
                  </p:ext>
                </p:extLst>
              </p:nvPr>
            </p:nvGraphicFramePr>
            <p:xfrm rot="19671626">
              <a:off x="7024957" y="142854"/>
              <a:ext cx="4463375" cy="3454595"/>
            </p:xfrm>
            <a:graphic>
              <a:graphicData uri="http://schemas.microsoft.com/office/drawing/2017/model3d">
                <am3d:model3d r:embed="rId4">
                  <am3d:spPr>
                    <a:xfrm rot="19671626">
                      <a:off x="0" y="0"/>
                      <a:ext cx="4463375" cy="3454595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6527178" ay="-2549739" az="-700365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76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71626">
                <a:off x="7024957" y="142854"/>
                <a:ext cx="4463375" cy="345459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2CF5255-54C5-7E7C-1719-F6580C8A7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6608" y="1670698"/>
            <a:ext cx="2214842" cy="4903894"/>
          </a:xfrm>
          <a:prstGeom prst="rect">
            <a:avLst/>
          </a:prstGeom>
          <a:ln>
            <a:solidFill>
              <a:srgbClr val="2F30CC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461438-5330-CA11-C57B-5AB767FE32F8}"/>
              </a:ext>
            </a:extLst>
          </p:cNvPr>
          <p:cNvGrpSpPr/>
          <p:nvPr/>
        </p:nvGrpSpPr>
        <p:grpSpPr>
          <a:xfrm>
            <a:off x="0" y="867629"/>
            <a:ext cx="6514108" cy="646331"/>
            <a:chOff x="0" y="1231358"/>
            <a:chExt cx="6514108" cy="6463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ECE0C4-9665-1A42-84A0-C68D26868701}"/>
                </a:ext>
              </a:extLst>
            </p:cNvPr>
            <p:cNvGrpSpPr/>
            <p:nvPr/>
          </p:nvGrpSpPr>
          <p:grpSpPr>
            <a:xfrm>
              <a:off x="0" y="1335314"/>
              <a:ext cx="775252" cy="403876"/>
              <a:chOff x="36444" y="1302184"/>
              <a:chExt cx="775252" cy="403876"/>
            </a:xfrm>
          </p:grpSpPr>
          <p:sp>
            <p:nvSpPr>
              <p:cNvPr id="13" name="Pentagon 12">
                <a:extLst>
                  <a:ext uri="{FF2B5EF4-FFF2-40B4-BE49-F238E27FC236}">
                    <a16:creationId xmlns:a16="http://schemas.microsoft.com/office/drawing/2014/main" id="{93865AE7-06E0-13BE-491F-C095F8F2C155}"/>
                  </a:ext>
                </a:extLst>
              </p:cNvPr>
              <p:cNvSpPr/>
              <p:nvPr/>
            </p:nvSpPr>
            <p:spPr>
              <a:xfrm>
                <a:off x="212035" y="1302184"/>
                <a:ext cx="424070" cy="403876"/>
              </a:xfrm>
              <a:prstGeom prst="pentagon">
                <a:avLst/>
              </a:prstGeom>
              <a:noFill/>
              <a:ln w="38100">
                <a:solidFill>
                  <a:srgbClr val="2F30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haroni" panose="02010803020104030203" pitchFamily="2" charset="-79"/>
                  <a:cs typeface="Aharoni" panose="02010803020104030203" pitchFamily="2" charset="-79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17B2C7-2AD9-E5CE-BCD7-499AC2F130D3}"/>
                  </a:ext>
                </a:extLst>
              </p:cNvPr>
              <p:cNvSpPr txBox="1"/>
              <p:nvPr/>
            </p:nvSpPr>
            <p:spPr>
              <a:xfrm>
                <a:off x="36444" y="1336728"/>
                <a:ext cx="7752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1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FB3B7DF-7E83-A056-268B-B539550A0466}"/>
                </a:ext>
              </a:extLst>
            </p:cNvPr>
            <p:cNvSpPr txBox="1"/>
            <p:nvPr/>
          </p:nvSpPr>
          <p:spPr>
            <a:xfrm flipH="1">
              <a:off x="775252" y="1231358"/>
              <a:ext cx="57388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badi Extra Light" panose="020B0204020104020204" pitchFamily="34" charset="0"/>
                </a:rPr>
                <a:t>The average delay for each operating airline based on the total delay and the count of flights.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2424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AF7B9B-8812-B020-4A22-1184778D6150}"/>
              </a:ext>
            </a:extLst>
          </p:cNvPr>
          <p:cNvSpPr txBox="1"/>
          <p:nvPr/>
        </p:nvSpPr>
        <p:spPr>
          <a:xfrm>
            <a:off x="2351145" y="134001"/>
            <a:ext cx="7301449" cy="461665"/>
          </a:xfrm>
          <a:prstGeom prst="rect">
            <a:avLst/>
          </a:prstGeom>
          <a:solidFill>
            <a:srgbClr val="0F0FB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badi Extra Light" panose="020B0204020104020204" pitchFamily="34" charset="0"/>
              </a:rPr>
              <a:t>Weather Delay by the Origin of the Flight</a:t>
            </a:r>
            <a:endParaRPr lang="en-US" sz="500" dirty="0"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Earth">
                <a:extLst>
                  <a:ext uri="{FF2B5EF4-FFF2-40B4-BE49-F238E27FC236}">
                    <a16:creationId xmlns:a16="http://schemas.microsoft.com/office/drawing/2014/main" id="{76633085-B4AD-2A45-CC30-05ACD70A5F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1924837"/>
                  </p:ext>
                </p:extLst>
              </p:nvPr>
            </p:nvGraphicFramePr>
            <p:xfrm>
              <a:off x="3357736" y="1024781"/>
              <a:ext cx="5476528" cy="5476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76528" cy="547652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821827" ay="-1055100" az="-1013474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8577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Earth">
                <a:extLst>
                  <a:ext uri="{FF2B5EF4-FFF2-40B4-BE49-F238E27FC236}">
                    <a16:creationId xmlns:a16="http://schemas.microsoft.com/office/drawing/2014/main" id="{76633085-B4AD-2A45-CC30-05ACD70A5F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7736" y="1024781"/>
                <a:ext cx="5476528" cy="5476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00742809"/>
                  </p:ext>
                </p:extLst>
              </p:nvPr>
            </p:nvGraphicFramePr>
            <p:xfrm rot="19671626">
              <a:off x="5852338" y="473543"/>
              <a:ext cx="4501442" cy="3721066"/>
            </p:xfrm>
            <a:graphic>
              <a:graphicData uri="http://schemas.microsoft.com/office/drawing/2017/model3d">
                <am3d:model3d r:embed="rId4">
                  <am3d:spPr>
                    <a:xfrm rot="19671626">
                      <a:off x="0" y="0"/>
                      <a:ext cx="4501442" cy="3721066"/>
                    </a:xfrm>
                    <a:prstGeom prst="rect">
                      <a:avLst/>
                    </a:prstGeom>
                  </am3d:spPr>
                  <am3d:camera>
                    <am3d:pos x="0" y="0" z="637718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74022" d="1000000"/>
                    <am3d:preTrans dx="0" dy="-5522222" dz="-54636"/>
                    <am3d:scale>
                      <am3d:sx n="1000000" d="1000000"/>
                      <am3d:sy n="1000000" d="1000000"/>
                      <am3d:sz n="1000000" d="1000000"/>
                    </am3d:scale>
                    <am3d:rot ax="5411611" ay="-360545" az="-551087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176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Airplane">
                <a:extLst>
                  <a:ext uri="{FF2B5EF4-FFF2-40B4-BE49-F238E27FC236}">
                    <a16:creationId xmlns:a16="http://schemas.microsoft.com/office/drawing/2014/main" id="{8A224468-4EC1-424D-CD7C-A8EFCBA4ED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9671626">
                <a:off x="5852338" y="473543"/>
                <a:ext cx="4501442" cy="37210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24154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89</Words>
  <Application>Microsoft Office PowerPoint</Application>
  <PresentationFormat>Widescreen</PresentationFormat>
  <Paragraphs>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Abadi Extra Light</vt:lpstr>
      <vt:lpstr>Aharoni</vt:lpstr>
      <vt:lpstr>Arial</vt:lpstr>
      <vt:lpstr>Calibri</vt:lpstr>
      <vt:lpstr>Calibri Light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AYOUB BERRAG</dc:creator>
  <cp:lastModifiedBy>AYOUB BERRAG</cp:lastModifiedBy>
  <cp:revision>1</cp:revision>
  <dcterms:created xsi:type="dcterms:W3CDTF">2023-07-09T02:14:32Z</dcterms:created>
  <dcterms:modified xsi:type="dcterms:W3CDTF">2023-07-09T04:09:22Z</dcterms:modified>
</cp:coreProperties>
</file>